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68" r:id="rId4"/>
    <p:sldId id="258" r:id="rId5"/>
    <p:sldId id="277" r:id="rId6"/>
    <p:sldId id="259" r:id="rId7"/>
    <p:sldId id="270" r:id="rId8"/>
    <p:sldId id="260" r:id="rId9"/>
    <p:sldId id="271" r:id="rId10"/>
    <p:sldId id="261" r:id="rId11"/>
    <p:sldId id="278" r:id="rId12"/>
    <p:sldId id="262" r:id="rId13"/>
    <p:sldId id="273" r:id="rId14"/>
    <p:sldId id="263" r:id="rId15"/>
    <p:sldId id="276" r:id="rId16"/>
    <p:sldId id="264" r:id="rId17"/>
    <p:sldId id="274" r:id="rId18"/>
    <p:sldId id="267" r:id="rId19"/>
    <p:sldId id="265" r:id="rId20"/>
    <p:sldId id="266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CEBAD-1F65-4D4D-B81D-4BE868218D90}" type="datetimeFigureOut">
              <a:rPr lang="nl-NL" smtClean="0"/>
              <a:t>28-5-2013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BADF7-F123-4E12-92D3-7E22F71CD0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2934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EA25-A8E2-4CD6-8172-48D0019AE155}" type="datetimeFigureOut">
              <a:rPr lang="nl-NL" smtClean="0"/>
              <a:t>28-5-2013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CC37-53E9-4837-98C3-D517E7AE27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80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EA25-A8E2-4CD6-8172-48D0019AE155}" type="datetimeFigureOut">
              <a:rPr lang="nl-NL" smtClean="0"/>
              <a:t>28-5-2013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CC37-53E9-4837-98C3-D517E7AE27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36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EA25-A8E2-4CD6-8172-48D0019AE155}" type="datetimeFigureOut">
              <a:rPr lang="nl-NL" smtClean="0"/>
              <a:t>28-5-2013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CC37-53E9-4837-98C3-D517E7AE27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224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EA25-A8E2-4CD6-8172-48D0019AE155}" type="datetimeFigureOut">
              <a:rPr lang="nl-NL" smtClean="0"/>
              <a:t>28-5-2013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CC37-53E9-4837-98C3-D517E7AE27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704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EA25-A8E2-4CD6-8172-48D0019AE155}" type="datetimeFigureOut">
              <a:rPr lang="nl-NL" smtClean="0"/>
              <a:t>28-5-2013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CC37-53E9-4837-98C3-D517E7AE27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465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EA25-A8E2-4CD6-8172-48D0019AE155}" type="datetimeFigureOut">
              <a:rPr lang="nl-NL" smtClean="0"/>
              <a:t>28-5-2013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CC37-53E9-4837-98C3-D517E7AE27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08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EA25-A8E2-4CD6-8172-48D0019AE155}" type="datetimeFigureOut">
              <a:rPr lang="nl-NL" smtClean="0"/>
              <a:t>28-5-2013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CC37-53E9-4837-98C3-D517E7AE27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907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EA25-A8E2-4CD6-8172-48D0019AE155}" type="datetimeFigureOut">
              <a:rPr lang="nl-NL" smtClean="0"/>
              <a:t>28-5-2013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CC37-53E9-4837-98C3-D517E7AE27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423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EA25-A8E2-4CD6-8172-48D0019AE155}" type="datetimeFigureOut">
              <a:rPr lang="nl-NL" smtClean="0"/>
              <a:t>28-5-2013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CC37-53E9-4837-98C3-D517E7AE27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785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EA25-A8E2-4CD6-8172-48D0019AE155}" type="datetimeFigureOut">
              <a:rPr lang="nl-NL" smtClean="0"/>
              <a:t>28-5-2013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CC37-53E9-4837-98C3-D517E7AE27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583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EA25-A8E2-4CD6-8172-48D0019AE155}" type="datetimeFigureOut">
              <a:rPr lang="nl-NL" smtClean="0"/>
              <a:t>28-5-2013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CC37-53E9-4837-98C3-D517E7AE27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915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4EA25-A8E2-4CD6-8172-48D0019AE155}" type="datetimeFigureOut">
              <a:rPr lang="nl-NL" smtClean="0"/>
              <a:t>28-5-2013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8CC37-53E9-4837-98C3-D517E7AE27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915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.co/bk3ft4A0va" TargetMode="External"/><Relationship Id="rId2" Type="http://schemas.openxmlformats.org/officeDocument/2006/relationships/hyperlink" Target="https://twitter.com/search?q=#raadhuiswaalre&amp;src=hash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Toekomst voor het</a:t>
            </a:r>
            <a:br>
              <a:rPr lang="nl-NL" dirty="0" smtClean="0"/>
            </a:br>
            <a:r>
              <a:rPr lang="nl-NL" dirty="0" smtClean="0"/>
              <a:t>Raadhuis Aalst-Waalre</a:t>
            </a:r>
            <a:br>
              <a:rPr lang="nl-NL" dirty="0" smtClean="0"/>
            </a:br>
            <a:r>
              <a:rPr lang="nl-NL" dirty="0" smtClean="0"/>
              <a:t>Sloop of hoop?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28 mei 2013</a:t>
            </a:r>
          </a:p>
          <a:p>
            <a:r>
              <a:rPr lang="nl-NL" dirty="0" smtClean="0"/>
              <a:t>Erwin Rutten	</a:t>
            </a:r>
            <a:r>
              <a:rPr lang="nl-NL" dirty="0" err="1" smtClean="0"/>
              <a:t>Nan</a:t>
            </a:r>
            <a:r>
              <a:rPr lang="nl-NL" dirty="0" smtClean="0"/>
              <a:t> </a:t>
            </a:r>
            <a:r>
              <a:rPr lang="nl-NL" dirty="0" err="1" smtClean="0"/>
              <a:t>Zevenhek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17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Initiatiefnemers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Gemeente</a:t>
            </a:r>
          </a:p>
          <a:p>
            <a:pPr lvl="0"/>
            <a:r>
              <a:rPr lang="nl-NL" dirty="0" smtClean="0"/>
              <a:t>Groep particulieren</a:t>
            </a:r>
            <a:endParaRPr lang="nl-NL" dirty="0"/>
          </a:p>
          <a:p>
            <a:pPr lvl="0"/>
            <a:r>
              <a:rPr lang="nl-NL" dirty="0"/>
              <a:t>Burgerinitiatief</a:t>
            </a:r>
          </a:p>
          <a:p>
            <a:pPr lvl="0"/>
            <a:r>
              <a:rPr lang="nl-NL" dirty="0" smtClean="0"/>
              <a:t>Bedrijven</a:t>
            </a:r>
          </a:p>
          <a:p>
            <a:pPr lvl="0"/>
            <a:r>
              <a:rPr lang="nl-NL" dirty="0" smtClean="0"/>
              <a:t>…</a:t>
            </a:r>
            <a:endParaRPr lang="nl-NL" dirty="0"/>
          </a:p>
          <a:p>
            <a:pPr lvl="0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12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90" y="404664"/>
            <a:ext cx="8799221" cy="576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4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Financiering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47825" y="2321883"/>
            <a:ext cx="21993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" y="1309830"/>
            <a:ext cx="8992097" cy="463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2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37197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446" y="2392113"/>
            <a:ext cx="4355554" cy="364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18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Waarom?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nl-NL" dirty="0" smtClean="0"/>
              <a:t>Met sloop Raadhuis heeft de democratie verloren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 smtClean="0"/>
              <a:t>Politiek is visie tonen. Veel moois is ooit gestart met alleen idee, zonder zak met geld. Slopen </a:t>
            </a:r>
            <a:r>
              <a:rPr lang="nl-NL" strike="sngStrike" dirty="0" smtClean="0">
                <a:hlinkClick r:id="rId2"/>
              </a:rPr>
              <a:t>#</a:t>
            </a:r>
            <a:r>
              <a:rPr lang="nl-NL" b="1" dirty="0" err="1" smtClean="0">
                <a:hlinkClick r:id="rId2"/>
              </a:rPr>
              <a:t>raadhuiswaalre</a:t>
            </a:r>
            <a:r>
              <a:rPr lang="nl-NL" dirty="0" smtClean="0"/>
              <a:t> kan altijd nog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 smtClean="0"/>
              <a:t>Stedelijk erfgoed belangrijk voor locatiekeuze huishoudens </a:t>
            </a:r>
            <a:r>
              <a:rPr lang="nl-NL" dirty="0" smtClean="0">
                <a:hlinkClick r:id="rId3" tooltip="http://www.vu.nl/nl/nieuws-agenda/agenda/2013/apr-jun/22-mei-m-van-duijn.asp"/>
              </a:rPr>
              <a:t>http://www.vu.nl/nl/nieuws-agenda/agenda/2013/apr-jun/22-mei-m-van-duijn.asp …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12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2562"/>
            <a:ext cx="5760640" cy="611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09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Waarom?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Kansen voor de jeugd zijn kansen voor de toekomst</a:t>
            </a:r>
          </a:p>
          <a:p>
            <a:r>
              <a:rPr lang="nl-NL" dirty="0" smtClean="0"/>
              <a:t>Erfgoedtoerisme</a:t>
            </a:r>
          </a:p>
          <a:p>
            <a:r>
              <a:rPr lang="nl-NL" dirty="0" smtClean="0"/>
              <a:t>Startpunt en rustpunt voor wandel- en fietsroutes</a:t>
            </a:r>
          </a:p>
          <a:p>
            <a:r>
              <a:rPr lang="nl-NL" dirty="0" smtClean="0"/>
              <a:t>Voorbeeld voor herstel erfgoed</a:t>
            </a:r>
          </a:p>
          <a:p>
            <a:r>
              <a:rPr lang="nl-NL" dirty="0" smtClean="0"/>
              <a:t>Waalre positief op de kaart zetten!</a:t>
            </a:r>
          </a:p>
        </p:txBody>
      </p:sp>
    </p:spTree>
    <p:extLst>
      <p:ext uri="{BB962C8B-B14F-4D97-AF65-F5344CB8AC3E}">
        <p14:creationId xmlns:p14="http://schemas.microsoft.com/office/powerpoint/2010/main" val="41098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81" y="836712"/>
            <a:ext cx="798765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57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Steun: zoek alternatieven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/>
              <a:t>Gerard Lammers			Mathieu </a:t>
            </a:r>
            <a:r>
              <a:rPr lang="nl-NL" dirty="0" err="1"/>
              <a:t>Fraaije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Eugenie Kersten			</a:t>
            </a:r>
            <a:r>
              <a:rPr lang="nl-NL" dirty="0" smtClean="0"/>
              <a:t>Jan </a:t>
            </a:r>
            <a:r>
              <a:rPr lang="nl-NL" dirty="0" err="1"/>
              <a:t>Gosen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Margriet </a:t>
            </a:r>
            <a:r>
              <a:rPr lang="nl-NL" dirty="0" err="1"/>
              <a:t>Galama</a:t>
            </a:r>
            <a:r>
              <a:rPr lang="nl-NL" dirty="0"/>
              <a:t>			Wim Louwers</a:t>
            </a:r>
          </a:p>
          <a:p>
            <a:pPr marL="0" indent="0">
              <a:buNone/>
            </a:pPr>
            <a:r>
              <a:rPr lang="nl-NL" dirty="0"/>
              <a:t>Martijn van </a:t>
            </a:r>
            <a:r>
              <a:rPr lang="nl-NL" dirty="0" smtClean="0"/>
              <a:t>Dam			Pieter Jan </a:t>
            </a:r>
            <a:r>
              <a:rPr lang="nl-NL" dirty="0" err="1" smtClean="0"/>
              <a:t>vd</a:t>
            </a:r>
            <a:r>
              <a:rPr lang="nl-NL" dirty="0" smtClean="0"/>
              <a:t> Zaag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Henk </a:t>
            </a:r>
            <a:r>
              <a:rPr lang="nl-NL" dirty="0" err="1" smtClean="0"/>
              <a:t>Bergmans</a:t>
            </a:r>
            <a:r>
              <a:rPr lang="nl-NL" dirty="0" smtClean="0"/>
              <a:t>			Norman Vervat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Piet van </a:t>
            </a:r>
            <a:r>
              <a:rPr lang="nl-NL" dirty="0" smtClean="0"/>
              <a:t>Stratum			Frank van de Gevel</a:t>
            </a:r>
          </a:p>
          <a:p>
            <a:pPr marL="0" indent="0">
              <a:buNone/>
            </a:pPr>
            <a:r>
              <a:rPr lang="nl-NL" dirty="0" smtClean="0"/>
              <a:t>Albert </a:t>
            </a:r>
            <a:r>
              <a:rPr lang="nl-NL" dirty="0" err="1" smtClean="0"/>
              <a:t>Borgers</a:t>
            </a:r>
            <a:r>
              <a:rPr lang="nl-NL" dirty="0" smtClean="0"/>
              <a:t>			</a:t>
            </a:r>
            <a:r>
              <a:rPr lang="nl-NL" dirty="0" err="1" smtClean="0"/>
              <a:t>Dré</a:t>
            </a:r>
            <a:r>
              <a:rPr lang="nl-NL" dirty="0" smtClean="0"/>
              <a:t> </a:t>
            </a:r>
            <a:r>
              <a:rPr lang="nl-NL" dirty="0" err="1" smtClean="0"/>
              <a:t>Boidin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Tanja </a:t>
            </a:r>
            <a:r>
              <a:rPr lang="nl-NL"/>
              <a:t>de </a:t>
            </a:r>
            <a:r>
              <a:rPr lang="nl-NL" smtClean="0"/>
              <a:t>Leeuw			en U 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96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Vervolg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Uitspraak van de raad</a:t>
            </a:r>
          </a:p>
          <a:p>
            <a:r>
              <a:rPr lang="nl-NL" dirty="0" smtClean="0"/>
              <a:t>Initiatiefvoorstel voor 6 Juni 2013 ?</a:t>
            </a:r>
          </a:p>
          <a:p>
            <a:r>
              <a:rPr lang="nl-NL" dirty="0" smtClean="0"/>
              <a:t>… Rolverdeling College / Raad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021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Tijdlijn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nl-NL" dirty="0" smtClean="0"/>
              <a:t>Brand </a:t>
            </a:r>
          </a:p>
          <a:p>
            <a:pPr lvl="0"/>
            <a:r>
              <a:rPr lang="nl-NL" dirty="0" smtClean="0"/>
              <a:t>Voornemen </a:t>
            </a:r>
            <a:r>
              <a:rPr lang="nl-NL" dirty="0"/>
              <a:t>van College </a:t>
            </a:r>
            <a:r>
              <a:rPr lang="nl-NL" dirty="0" smtClean="0"/>
              <a:t>B&amp;W </a:t>
            </a:r>
            <a:endParaRPr lang="nl-NL" dirty="0"/>
          </a:p>
          <a:p>
            <a:pPr lvl="0"/>
            <a:r>
              <a:rPr lang="nl-NL" dirty="0"/>
              <a:t>Heel veel reacties van burgers</a:t>
            </a:r>
          </a:p>
          <a:p>
            <a:pPr lvl="0"/>
            <a:r>
              <a:rPr lang="nl-NL" dirty="0"/>
              <a:t>Besloten </a:t>
            </a:r>
            <a:r>
              <a:rPr lang="nl-NL" dirty="0" smtClean="0"/>
              <a:t>bijeenkomst </a:t>
            </a:r>
            <a:endParaRPr lang="nl-NL" dirty="0"/>
          </a:p>
          <a:p>
            <a:pPr lvl="0"/>
            <a:r>
              <a:rPr lang="nl-NL" dirty="0"/>
              <a:t>Voornemen tot sloop….publiciteit?</a:t>
            </a:r>
          </a:p>
          <a:p>
            <a:pPr lvl="0"/>
            <a:r>
              <a:rPr lang="nl-NL" dirty="0"/>
              <a:t>Presidium: 28 mei 2013 openbaarheid stukken</a:t>
            </a:r>
          </a:p>
          <a:p>
            <a:pPr lvl="0"/>
            <a:r>
              <a:rPr lang="nl-NL" dirty="0"/>
              <a:t>Gesprekken met deskundigen</a:t>
            </a:r>
          </a:p>
          <a:p>
            <a:pPr lvl="0"/>
            <a:r>
              <a:rPr lang="nl-NL" dirty="0"/>
              <a:t>Resultaten  naar de Raad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36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Initiatiefvoorstel 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Sloop Raadhuis Aalst-Waalre nu ongewenst</a:t>
            </a:r>
          </a:p>
          <a:p>
            <a:r>
              <a:rPr lang="nl-NL" dirty="0"/>
              <a:t>O</a:t>
            </a:r>
            <a:r>
              <a:rPr lang="nl-NL" dirty="0" smtClean="0"/>
              <a:t>nderzoek alternatieven met als doel behoud restanten ‘in situ’ in een of andere vorm</a:t>
            </a:r>
          </a:p>
          <a:p>
            <a:r>
              <a:rPr lang="nl-NL" dirty="0" smtClean="0"/>
              <a:t>Beperk financiële risico’s gemeente</a:t>
            </a:r>
          </a:p>
          <a:p>
            <a:r>
              <a:rPr lang="nl-NL" dirty="0" smtClean="0"/>
              <a:t>Aanpak jeugdwerkloosheid</a:t>
            </a:r>
          </a:p>
          <a:p>
            <a:r>
              <a:rPr lang="nl-NL" dirty="0" smtClean="0"/>
              <a:t>Impuls toerisme en positief beeld Waalre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467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29776"/>
            <a:ext cx="6652643" cy="501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3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Deskundigen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Inwoners: 	architecten, schade-experts</a:t>
            </a:r>
            <a:endParaRPr lang="nl-NL" dirty="0"/>
          </a:p>
          <a:p>
            <a:pPr lvl="0"/>
            <a:r>
              <a:rPr lang="nl-NL" dirty="0"/>
              <a:t>Procedures: </a:t>
            </a:r>
            <a:r>
              <a:rPr lang="nl-NL" dirty="0" smtClean="0"/>
              <a:t>	budgetrecht</a:t>
            </a:r>
          </a:p>
          <a:p>
            <a:pPr lvl="0"/>
            <a:r>
              <a:rPr lang="nl-NL" dirty="0" smtClean="0"/>
              <a:t>Monumenten</a:t>
            </a:r>
            <a:r>
              <a:rPr lang="nl-NL" dirty="0"/>
              <a:t>: wat </a:t>
            </a:r>
            <a:r>
              <a:rPr lang="nl-NL" dirty="0" smtClean="0"/>
              <a:t>kan wel/wat </a:t>
            </a:r>
            <a:r>
              <a:rPr lang="nl-NL" dirty="0"/>
              <a:t>niet</a:t>
            </a:r>
          </a:p>
          <a:p>
            <a:pPr lvl="0"/>
            <a:r>
              <a:rPr lang="nl-NL" dirty="0" smtClean="0"/>
              <a:t>Provincie: 	subsidiemogelijkheden</a:t>
            </a:r>
            <a:endParaRPr lang="nl-NL" dirty="0"/>
          </a:p>
          <a:p>
            <a:pPr lvl="0"/>
            <a:r>
              <a:rPr lang="nl-NL" dirty="0"/>
              <a:t>Ambacht ‘</a:t>
            </a:r>
            <a:r>
              <a:rPr lang="nl-NL" dirty="0" err="1" smtClean="0"/>
              <a:t>sCOOL</a:t>
            </a:r>
            <a:r>
              <a:rPr lang="nl-NL" dirty="0" smtClean="0"/>
              <a:t>: 	jeugdwerkloosheid</a:t>
            </a:r>
            <a:endParaRPr lang="nl-NL" dirty="0"/>
          </a:p>
          <a:p>
            <a:pPr lvl="0"/>
            <a:r>
              <a:rPr lang="nl-NL" dirty="0" smtClean="0"/>
              <a:t>Moeskops: 	ervaring met renovatie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26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50452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66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Toekomst van de restanten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Volledige herbouw</a:t>
            </a:r>
          </a:p>
          <a:p>
            <a:pPr lvl="0"/>
            <a:r>
              <a:rPr lang="nl-NL" dirty="0"/>
              <a:t>Gedeeltelijke herbouw</a:t>
            </a:r>
          </a:p>
          <a:p>
            <a:pPr lvl="0"/>
            <a:r>
              <a:rPr lang="nl-NL" dirty="0"/>
              <a:t>Integreren in nieuwbouw</a:t>
            </a:r>
          </a:p>
          <a:p>
            <a:pPr lvl="0"/>
            <a:r>
              <a:rPr lang="nl-NL" dirty="0"/>
              <a:t>Klein deel later herplaatsen</a:t>
            </a:r>
          </a:p>
          <a:p>
            <a:pPr lvl="0"/>
            <a:r>
              <a:rPr lang="nl-NL" dirty="0" smtClean="0"/>
              <a:t>Sloop</a:t>
            </a:r>
          </a:p>
          <a:p>
            <a:pPr lvl="0"/>
            <a:r>
              <a:rPr lang="nl-NL" dirty="0" smtClean="0"/>
              <a:t>…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193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n\Desktop\capture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9553"/>
            <a:ext cx="5904655" cy="647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18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>Gebruik nieuwe gebouw</a:t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Huisvesting </a:t>
            </a:r>
            <a:r>
              <a:rPr lang="nl-NL" dirty="0" smtClean="0"/>
              <a:t>ambtenaren</a:t>
            </a:r>
            <a:endParaRPr lang="nl-NL" dirty="0"/>
          </a:p>
          <a:p>
            <a:pPr lvl="0"/>
            <a:r>
              <a:rPr lang="nl-NL" dirty="0"/>
              <a:t>Representatieve </a:t>
            </a:r>
            <a:r>
              <a:rPr lang="nl-NL" dirty="0" smtClean="0"/>
              <a:t>functies</a:t>
            </a:r>
          </a:p>
          <a:p>
            <a:pPr lvl="0"/>
            <a:r>
              <a:rPr lang="nl-NL" dirty="0" smtClean="0"/>
              <a:t>Feestelijke activiteiten</a:t>
            </a:r>
            <a:endParaRPr lang="nl-NL" dirty="0"/>
          </a:p>
          <a:p>
            <a:pPr lvl="0"/>
            <a:r>
              <a:rPr lang="nl-NL" dirty="0"/>
              <a:t>Raadsvergadering</a:t>
            </a:r>
          </a:p>
          <a:p>
            <a:pPr lvl="0"/>
            <a:r>
              <a:rPr lang="nl-NL" dirty="0"/>
              <a:t>Grand Café / expositie</a:t>
            </a:r>
          </a:p>
          <a:p>
            <a:pPr lvl="0"/>
            <a:r>
              <a:rPr lang="nl-NL" dirty="0"/>
              <a:t>Entree </a:t>
            </a:r>
            <a:r>
              <a:rPr lang="nl-NL" dirty="0" smtClean="0"/>
              <a:t>wooncomplex</a:t>
            </a:r>
          </a:p>
          <a:p>
            <a:pPr lvl="0"/>
            <a:r>
              <a:rPr lang="nl-NL" dirty="0" smtClean="0"/>
              <a:t>Publieke versus private functies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38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115616" y="404664"/>
            <a:ext cx="68407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i="1" dirty="0"/>
              <a:t>Literatuur: </a:t>
            </a:r>
            <a:endParaRPr lang="nl-NL" sz="2400" i="1" dirty="0" smtClean="0"/>
          </a:p>
          <a:p>
            <a:endParaRPr lang="nl-NL" sz="2400" dirty="0"/>
          </a:p>
          <a:p>
            <a:r>
              <a:rPr lang="nl-NL" sz="2400" i="1" dirty="0"/>
              <a:t>"Het Herengoed van Waalre" door A-J. </a:t>
            </a:r>
            <a:r>
              <a:rPr lang="nl-NL" sz="2400" i="1" dirty="0" err="1"/>
              <a:t>Bijsterve</a:t>
            </a:r>
            <a:r>
              <a:rPr lang="nl-NL" sz="2400" i="1" dirty="0"/>
              <a:t>/d e.a. b/z.181 en 182. uitgegeven door de Stichting </a:t>
            </a:r>
            <a:r>
              <a:rPr lang="nl-NL" sz="2400" i="1" dirty="0" err="1"/>
              <a:t>Waalres</a:t>
            </a:r>
            <a:r>
              <a:rPr lang="nl-NL" sz="2400" i="1" dirty="0"/>
              <a:t> Erfgoed. (2000) </a:t>
            </a:r>
            <a:endParaRPr lang="nl-NL" sz="2400" i="1" dirty="0" smtClean="0"/>
          </a:p>
          <a:p>
            <a:endParaRPr lang="nl-NL" sz="2400" dirty="0"/>
          </a:p>
          <a:p>
            <a:r>
              <a:rPr lang="nl-NL" sz="2400" i="1" dirty="0"/>
              <a:t>"De kerk van St.-Willibrord in Waalre, dertien eeuwen historie" door Jaap </a:t>
            </a:r>
            <a:r>
              <a:rPr lang="nl-NL" sz="2400" i="1" dirty="0" err="1"/>
              <a:t>Walinga</a:t>
            </a:r>
            <a:r>
              <a:rPr lang="nl-NL" sz="2400" i="1" dirty="0"/>
              <a:t> m.m. v. A-J. </a:t>
            </a:r>
            <a:r>
              <a:rPr lang="nl-NL" sz="2400" i="1" dirty="0" err="1"/>
              <a:t>Bijsterveld</a:t>
            </a:r>
            <a:r>
              <a:rPr lang="nl-NL" sz="2400" i="1" dirty="0"/>
              <a:t>, Jan Jansen en Ad van Molenbroek b/z.52 en verder. </a:t>
            </a:r>
            <a:endParaRPr lang="nl-NL" sz="2400" dirty="0"/>
          </a:p>
          <a:p>
            <a:r>
              <a:rPr lang="nl-NL" sz="2400" i="1" dirty="0"/>
              <a:t>uitgegeven door de Stichting </a:t>
            </a:r>
            <a:r>
              <a:rPr lang="nl-NL" sz="2400" i="1" dirty="0" err="1"/>
              <a:t>Waalres</a:t>
            </a:r>
            <a:r>
              <a:rPr lang="nl-NL" sz="2400" i="1" dirty="0"/>
              <a:t> Erfgoed. (2004) </a:t>
            </a:r>
            <a:endParaRPr lang="nl-NL" sz="2400" i="1" dirty="0" smtClean="0"/>
          </a:p>
          <a:p>
            <a:endParaRPr lang="nl-NL" sz="2400" dirty="0"/>
          </a:p>
          <a:p>
            <a:r>
              <a:rPr lang="nl-NL" sz="2400" i="1" dirty="0"/>
              <a:t>‘Hier wonen wij’ over Waalre door Mathieu </a:t>
            </a:r>
            <a:r>
              <a:rPr lang="nl-NL" sz="2400" i="1" dirty="0" err="1"/>
              <a:t>Fraaije</a:t>
            </a:r>
            <a:r>
              <a:rPr lang="nl-NL" sz="2400" i="1" dirty="0"/>
              <a:t> (1996) </a:t>
            </a:r>
            <a:endParaRPr lang="nl-NL" sz="2400" i="1" dirty="0" smtClean="0"/>
          </a:p>
          <a:p>
            <a:endParaRPr lang="nl-NL" sz="2400" i="1" dirty="0" smtClean="0"/>
          </a:p>
          <a:p>
            <a:r>
              <a:rPr lang="nl-NL" sz="2400" i="1" dirty="0" smtClean="0"/>
              <a:t>“Het Behouden Raadhuis” door Stichting Toekomst voor de jeugd Aalst-Waalre (2015)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9918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318</Words>
  <Application>Microsoft Office PowerPoint</Application>
  <PresentationFormat>Diavoorstelling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Kantoorthema</vt:lpstr>
      <vt:lpstr>Toekomst voor het Raadhuis Aalst-Waalre Sloop of hoop?  </vt:lpstr>
      <vt:lpstr>Tijdlijn </vt:lpstr>
      <vt:lpstr>PowerPoint-presentatie</vt:lpstr>
      <vt:lpstr>Deskundigen </vt:lpstr>
      <vt:lpstr>PowerPoint-presentatie</vt:lpstr>
      <vt:lpstr>Toekomst van de restanten </vt:lpstr>
      <vt:lpstr>PowerPoint-presentatie</vt:lpstr>
      <vt:lpstr> Gebruik nieuwe gebouw  </vt:lpstr>
      <vt:lpstr>PowerPoint-presentatie</vt:lpstr>
      <vt:lpstr>Initiatiefnemers </vt:lpstr>
      <vt:lpstr>PowerPoint-presentatie</vt:lpstr>
      <vt:lpstr>Financiering </vt:lpstr>
      <vt:lpstr>PowerPoint-presentatie</vt:lpstr>
      <vt:lpstr>Waarom? </vt:lpstr>
      <vt:lpstr>PowerPoint-presentatie</vt:lpstr>
      <vt:lpstr>Waarom?</vt:lpstr>
      <vt:lpstr>PowerPoint-presentatie</vt:lpstr>
      <vt:lpstr>Steun: zoek alternatieven</vt:lpstr>
      <vt:lpstr>Vervolg</vt:lpstr>
      <vt:lpstr>Initiatiefvoorstel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Toekomst voor het Raadhuis Aalst-Waalre</dc:title>
  <dc:creator>Nan</dc:creator>
  <cp:lastModifiedBy>Nan</cp:lastModifiedBy>
  <cp:revision>15</cp:revision>
  <cp:lastPrinted>2013-05-28T12:37:35Z</cp:lastPrinted>
  <dcterms:created xsi:type="dcterms:W3CDTF">2013-05-27T12:08:31Z</dcterms:created>
  <dcterms:modified xsi:type="dcterms:W3CDTF">2013-05-28T15:48:20Z</dcterms:modified>
</cp:coreProperties>
</file>